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82"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
      <p:font typeface="PT Sans Narrow"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sorterViewPr>
    <p:cViewPr>
      <p:scale>
        <a:sx n="100" d="100"/>
        <a:sy n="100" d="100"/>
      </p:scale>
      <p:origin x="0" y="-4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9df668ae6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9df668ae6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9df668ae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9df668ae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9df668ae6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9df668ae6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df668ae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9df668ae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9df668ae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9df668ae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9df668ae6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9df668ae6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9df668ae6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9df668ae6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9df668ae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9df668ae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df668ae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df668ae6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9df668ae6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9df668ae6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9df668a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9df668a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9df668ae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9df668ae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7456c527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7456c527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a storyboard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9df668ae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9df668ae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the final video</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9df668ae6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9df668ae6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9df668ae6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9df668ae6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9df668ae6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9df668ae6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9df668ae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9df668ae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7456c527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7456c527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9df668ae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9df668ae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9df668ae6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9df668ae6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98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9df668ae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9df668ae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9df668ae6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9df668ae6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9d6e8d94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9d6e8d94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spaces.io/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fit-inc.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tbv5yDkviw62ZPEojWgsSNsXAoHhgmbF5Ak7AhEmH2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questgarden.com/q/Earhart" TargetMode="External"/><Relationship Id="rId4" Type="http://schemas.openxmlformats.org/officeDocument/2006/relationships/hyperlink" Target="https://docs.google.com/document/d/1tZTsbL5F3GSClkU49BAaWS80ivkASnRoSJafPNmzJj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ws.amazon.com/sumerian/" TargetMode="External"/><Relationship Id="rId3" Type="http://schemas.openxmlformats.org/officeDocument/2006/relationships/hyperlink" Target="https://poly.google.com/view/eWM7NCPQUFN" TargetMode="External"/><Relationship Id="rId7" Type="http://schemas.openxmlformats.org/officeDocument/2006/relationships/hyperlink" Target="https://sinespac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altvr.com/" TargetMode="External"/><Relationship Id="rId5" Type="http://schemas.openxmlformats.org/officeDocument/2006/relationships/hyperlink" Target="https://secondlife.com/" TargetMode="External"/><Relationship Id="rId4" Type="http://schemas.openxmlformats.org/officeDocument/2006/relationships/hyperlink" Target="https://docs.google.com/document/d/1tngYOby80Qj7DQhK0llsC4wumKzPraudvVXPh30Bivw" TargetMode="Externa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I0UPnz9FVL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wang@sdsu.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ldt.sdsu.edu/" TargetMode="External"/><Relationship Id="rId4" Type="http://schemas.openxmlformats.org/officeDocument/2006/relationships/hyperlink" Target="mailto:ldt@sds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Minoring in LDT</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8" name="Google Shape;68;p13"/>
          <p:cNvPicPr preferRelativeResize="0"/>
          <p:nvPr/>
        </p:nvPicPr>
        <p:blipFill>
          <a:blip r:embed="rId3">
            <a:alphaModFix/>
          </a:blip>
          <a:stretch>
            <a:fillRect/>
          </a:stretch>
        </p:blipFill>
        <p:spPr>
          <a:xfrm>
            <a:off x="1205687" y="1627875"/>
            <a:ext cx="6733625" cy="1742000"/>
          </a:xfrm>
          <a:prstGeom prst="rect">
            <a:avLst/>
          </a:prstGeom>
          <a:noFill/>
          <a:ln>
            <a:noFill/>
          </a:ln>
        </p:spPr>
      </p:pic>
      <p:sp>
        <p:nvSpPr>
          <p:cNvPr id="69" name="Google Shape;69;p13"/>
          <p:cNvSpPr txBox="1"/>
          <p:nvPr/>
        </p:nvSpPr>
        <p:spPr>
          <a:xfrm>
            <a:off x="1978250" y="4538100"/>
            <a:ext cx="5188500" cy="6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a:ea typeface="Open Sans"/>
                <a:cs typeface="Open Sans"/>
                <a:sym typeface="Open Sans"/>
              </a:rPr>
              <a:t>http://bit.ly/LDTMinorSlides</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540: Educational Technology</a:t>
            </a:r>
            <a:endParaRPr/>
          </a:p>
        </p:txBody>
      </p:sp>
      <p:sp>
        <p:nvSpPr>
          <p:cNvPr id="121" name="Google Shape;121;p21"/>
          <p:cNvSpPr txBox="1">
            <a:spLocks noGrp="1"/>
          </p:cNvSpPr>
          <p:nvPr>
            <p:ph type="body" idx="1"/>
          </p:nvPr>
        </p:nvSpPr>
        <p:spPr>
          <a:xfrm>
            <a:off x="311700" y="1152425"/>
            <a:ext cx="8520600" cy="388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Application to Other Majors</a:t>
            </a:r>
            <a:endParaRPr b="1"/>
          </a:p>
          <a:p>
            <a:pPr marL="457200" lvl="0" indent="-342900" algn="l" rtl="0">
              <a:spcBef>
                <a:spcPts val="1600"/>
              </a:spcBef>
              <a:spcAft>
                <a:spcPts val="0"/>
              </a:spcAft>
              <a:buSzPts val="1800"/>
              <a:buChar char="●"/>
            </a:pPr>
            <a:r>
              <a:rPr lang="en"/>
              <a:t>Use systems thinking to explore how various individual and organizational factors influence human behavior in the workplace</a:t>
            </a:r>
            <a:endParaRPr/>
          </a:p>
          <a:p>
            <a:pPr marL="457200" lvl="0" indent="-342900" algn="l" rtl="0">
              <a:spcBef>
                <a:spcPts val="0"/>
              </a:spcBef>
              <a:spcAft>
                <a:spcPts val="0"/>
              </a:spcAft>
              <a:buSzPts val="1800"/>
              <a:buChar char="●"/>
            </a:pPr>
            <a:r>
              <a:rPr lang="en"/>
              <a:t>Use a systematic and iterative design approach to develop solutions that are data-driven and user-centered</a:t>
            </a:r>
            <a:endParaRPr/>
          </a:p>
          <a:p>
            <a:pPr marL="457200" lvl="0" indent="-342900" algn="l" rtl="0">
              <a:spcBef>
                <a:spcPts val="0"/>
              </a:spcBef>
              <a:spcAft>
                <a:spcPts val="0"/>
              </a:spcAft>
              <a:buSzPts val="1800"/>
              <a:buChar char="●"/>
            </a:pPr>
            <a:r>
              <a:rPr lang="en"/>
              <a:t>Gather and make sense of qualitative and quantitative data</a:t>
            </a:r>
            <a:endParaRPr/>
          </a:p>
          <a:p>
            <a:pPr marL="457200" lvl="0" indent="-342900" algn="l" rtl="0">
              <a:spcBef>
                <a:spcPts val="0"/>
              </a:spcBef>
              <a:spcAft>
                <a:spcPts val="0"/>
              </a:spcAft>
              <a:buSzPts val="1800"/>
              <a:buChar char="●"/>
            </a:pPr>
            <a:r>
              <a:rPr lang="en"/>
              <a:t>Employ proven design principles for the effective use of text, visuals, and layout to create learning and information resources for online and print</a:t>
            </a:r>
            <a:endParaRPr/>
          </a:p>
          <a:p>
            <a:pPr marL="457200" lvl="0" indent="-342900" algn="l" rtl="0">
              <a:spcBef>
                <a:spcPts val="0"/>
              </a:spcBef>
              <a:spcAft>
                <a:spcPts val="0"/>
              </a:spcAft>
              <a:buSzPts val="1800"/>
              <a:buChar char="●"/>
            </a:pPr>
            <a:r>
              <a:rPr lang="en"/>
              <a:t>Write professional-style, concise reports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544: Instructional Design</a:t>
            </a:r>
            <a:endParaRPr/>
          </a:p>
        </p:txBody>
      </p:sp>
      <p:sp>
        <p:nvSpPr>
          <p:cNvPr id="127" name="Google Shape;127;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a:t>
            </a:r>
            <a:r>
              <a:rPr lang="en" b="1">
                <a:solidFill>
                  <a:srgbClr val="000000"/>
                </a:solidFill>
              </a:rPr>
              <a:t>verview</a:t>
            </a:r>
            <a:endParaRPr b="1">
              <a:solidFill>
                <a:srgbClr val="000000"/>
              </a:solidFill>
            </a:endParaRPr>
          </a:p>
          <a:p>
            <a:pPr marL="457200" marR="12700" lvl="0" indent="-342900" algn="l" rtl="0">
              <a:lnSpc>
                <a:spcPct val="113000"/>
              </a:lnSpc>
              <a:spcBef>
                <a:spcPts val="1600"/>
              </a:spcBef>
              <a:spcAft>
                <a:spcPts val="0"/>
              </a:spcAft>
              <a:buClr>
                <a:srgbClr val="000000"/>
              </a:buClr>
              <a:buSzPts val="1800"/>
              <a:buChar char="●"/>
            </a:pPr>
            <a:r>
              <a:rPr lang="en">
                <a:solidFill>
                  <a:srgbClr val="000000"/>
                </a:solidFill>
              </a:rPr>
              <a:t>Systematic design of products for education and training. </a:t>
            </a:r>
            <a:endParaRPr>
              <a:solidFill>
                <a:srgbClr val="000000"/>
              </a:solidFill>
            </a:endParaRPr>
          </a:p>
          <a:p>
            <a:pPr marL="457200" marR="12700" lvl="0" indent="-342900" algn="l" rtl="0">
              <a:lnSpc>
                <a:spcPct val="113000"/>
              </a:lnSpc>
              <a:spcBef>
                <a:spcPts val="0"/>
              </a:spcBef>
              <a:spcAft>
                <a:spcPts val="0"/>
              </a:spcAft>
              <a:buClr>
                <a:srgbClr val="000000"/>
              </a:buClr>
              <a:buSzPts val="1800"/>
              <a:buChar char="●"/>
            </a:pPr>
            <a:r>
              <a:rPr lang="en">
                <a:solidFill>
                  <a:srgbClr val="000000"/>
                </a:solidFill>
              </a:rPr>
              <a:t>Use of cognitive task analysis to determine instructional content. </a:t>
            </a:r>
            <a:endParaRPr>
              <a:solidFill>
                <a:srgbClr val="000000"/>
              </a:solidFill>
            </a:endParaRPr>
          </a:p>
          <a:p>
            <a:pPr marL="457200" marR="12700" lvl="0" indent="-342900" algn="l" rtl="0">
              <a:lnSpc>
                <a:spcPct val="113000"/>
              </a:lnSpc>
              <a:spcBef>
                <a:spcPts val="0"/>
              </a:spcBef>
              <a:spcAft>
                <a:spcPts val="0"/>
              </a:spcAft>
              <a:buClr>
                <a:srgbClr val="000000"/>
              </a:buClr>
              <a:buSzPts val="1800"/>
              <a:buChar char="●"/>
            </a:pPr>
            <a:r>
              <a:rPr lang="en">
                <a:solidFill>
                  <a:srgbClr val="000000"/>
                </a:solidFill>
              </a:rPr>
              <a:t>Development of instructional goals and product specifications. </a:t>
            </a:r>
            <a:endParaRPr>
              <a:solidFill>
                <a:srgbClr val="000000"/>
              </a:solidFill>
            </a:endParaRPr>
          </a:p>
          <a:p>
            <a:pPr marL="457200" marR="12700" lvl="0" indent="-342900" algn="l" rtl="0">
              <a:lnSpc>
                <a:spcPct val="113000"/>
              </a:lnSpc>
              <a:spcBef>
                <a:spcPts val="0"/>
              </a:spcBef>
              <a:spcAft>
                <a:spcPts val="0"/>
              </a:spcAft>
              <a:buClr>
                <a:srgbClr val="000000"/>
              </a:buClr>
              <a:buSzPts val="1800"/>
              <a:buChar char="●"/>
            </a:pPr>
            <a:r>
              <a:rPr lang="en">
                <a:solidFill>
                  <a:srgbClr val="000000"/>
                </a:solidFill>
              </a:rPr>
              <a:t>Rapid prototyping of instructional products.</a:t>
            </a:r>
            <a:endParaRPr>
              <a:solidFill>
                <a:srgbClr val="000000"/>
              </a:solidFill>
            </a:endParaRPr>
          </a:p>
          <a:p>
            <a:pPr marL="0" lvl="0" indent="0" algn="l" rtl="0">
              <a:spcBef>
                <a:spcPts val="0"/>
              </a:spcBef>
              <a:spcAft>
                <a:spcPts val="1600"/>
              </a:spcAft>
              <a:buNone/>
            </a:pPr>
            <a:endParaRPr sz="2400" b="1">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544: Instructional Design</a:t>
            </a:r>
            <a:endParaRPr/>
          </a:p>
          <a:p>
            <a:pPr marL="0" lvl="0" indent="0" algn="l" rtl="0">
              <a:spcBef>
                <a:spcPts val="0"/>
              </a:spcBef>
              <a:spcAft>
                <a:spcPts val="0"/>
              </a:spcAft>
              <a:buNone/>
            </a:pPr>
            <a:endParaRPr/>
          </a:p>
        </p:txBody>
      </p:sp>
      <p:sp>
        <p:nvSpPr>
          <p:cNvPr id="133" name="Google Shape;133;p23"/>
          <p:cNvSpPr txBox="1">
            <a:spLocks noGrp="1"/>
          </p:cNvSpPr>
          <p:nvPr>
            <p:ph type="body" idx="1"/>
          </p:nvPr>
        </p:nvSpPr>
        <p:spPr>
          <a:xfrm>
            <a:off x="311700" y="1266325"/>
            <a:ext cx="56730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Projects:</a:t>
            </a:r>
            <a:endParaRPr b="1"/>
          </a:p>
          <a:p>
            <a:pPr marL="457200" lvl="0" indent="-342900" algn="l" rtl="0">
              <a:spcBef>
                <a:spcPts val="1600"/>
              </a:spcBef>
              <a:spcAft>
                <a:spcPts val="0"/>
              </a:spcAft>
              <a:buClr>
                <a:srgbClr val="000000"/>
              </a:buClr>
              <a:buSzPts val="1800"/>
              <a:buChar char="●"/>
            </a:pPr>
            <a:r>
              <a:rPr lang="en">
                <a:solidFill>
                  <a:srgbClr val="000000"/>
                </a:solidFill>
              </a:rPr>
              <a:t>Girl Scouts Volunteer Training </a:t>
            </a:r>
            <a:endParaRPr>
              <a:solidFill>
                <a:srgbClr val="000000"/>
              </a:solidFill>
            </a:endParaRPr>
          </a:p>
          <a:p>
            <a:pPr marL="457200" lvl="0" indent="-342900" algn="l" rtl="0">
              <a:spcBef>
                <a:spcPts val="0"/>
              </a:spcBef>
              <a:spcAft>
                <a:spcPts val="0"/>
              </a:spcAft>
              <a:buSzPts val="1800"/>
              <a:buChar char="●"/>
            </a:pPr>
            <a:r>
              <a:rPr lang="en">
                <a:solidFill>
                  <a:srgbClr val="000000"/>
                </a:solidFill>
                <a:highlight>
                  <a:srgbClr val="FFFFFF"/>
                </a:highlight>
              </a:rPr>
              <a:t>The Learning Choice Academy</a:t>
            </a:r>
            <a:endParaRPr>
              <a:solidFill>
                <a:srgbClr val="000000"/>
              </a:solidFill>
              <a:highlight>
                <a:srgbClr val="FFFFFF"/>
              </a:highlight>
            </a:endParaRPr>
          </a:p>
          <a:p>
            <a:pPr marL="914400" lvl="1" indent="-342900" algn="l" rtl="0">
              <a:spcBef>
                <a:spcPts val="0"/>
              </a:spcBef>
              <a:spcAft>
                <a:spcPts val="0"/>
              </a:spcAft>
              <a:buClr>
                <a:srgbClr val="000000"/>
              </a:buClr>
              <a:buSzPts val="1800"/>
              <a:buChar char="○"/>
            </a:pPr>
            <a:r>
              <a:rPr lang="en" sz="1800">
                <a:solidFill>
                  <a:srgbClr val="000000"/>
                </a:solidFill>
                <a:highlight>
                  <a:srgbClr val="FFFFFF"/>
                </a:highlight>
              </a:rPr>
              <a:t>Virtual reality with </a:t>
            </a:r>
            <a:r>
              <a:rPr lang="en" sz="1800" u="sng">
                <a:solidFill>
                  <a:schemeClr val="hlink"/>
                </a:solidFill>
                <a:highlight>
                  <a:srgbClr val="FFFFFF"/>
                </a:highlight>
                <a:hlinkClick r:id="rId3"/>
              </a:rPr>
              <a:t>CoSpaces</a:t>
            </a:r>
            <a:endParaRPr sz="1800">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 u="sng">
                <a:solidFill>
                  <a:schemeClr val="hlink"/>
                </a:solidFill>
                <a:highlight>
                  <a:srgbClr val="FFFFFF"/>
                </a:highlight>
                <a:hlinkClick r:id="rId4"/>
              </a:rPr>
              <a:t>Financial Independence Training</a:t>
            </a:r>
            <a:r>
              <a:rPr lang="en">
                <a:solidFill>
                  <a:srgbClr val="000000"/>
                </a:solidFill>
                <a:highlight>
                  <a:srgbClr val="FFFFFF"/>
                </a:highlight>
              </a:rPr>
              <a:t> (FIT)</a:t>
            </a:r>
            <a:endParaRPr>
              <a:solidFill>
                <a:srgbClr val="000000"/>
              </a:solidFill>
              <a:highlight>
                <a:srgbClr val="FFFFFF"/>
              </a:highlight>
            </a:endParaRPr>
          </a:p>
        </p:txBody>
      </p:sp>
      <p:pic>
        <p:nvPicPr>
          <p:cNvPr id="134" name="Google Shape;134;p23"/>
          <p:cNvPicPr preferRelativeResize="0"/>
          <p:nvPr/>
        </p:nvPicPr>
        <p:blipFill>
          <a:blip r:embed="rId5">
            <a:alphaModFix/>
          </a:blip>
          <a:stretch>
            <a:fillRect/>
          </a:stretch>
        </p:blipFill>
        <p:spPr>
          <a:xfrm>
            <a:off x="5848150" y="1805275"/>
            <a:ext cx="2628275" cy="1231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544: Instructional Design</a:t>
            </a:r>
            <a:endParaRPr/>
          </a:p>
          <a:p>
            <a:pPr marL="0" lvl="0" indent="0" algn="l" rtl="0">
              <a:spcBef>
                <a:spcPts val="0"/>
              </a:spcBef>
              <a:spcAft>
                <a:spcPts val="0"/>
              </a:spcAft>
              <a:buNone/>
            </a:pPr>
            <a:endParaRPr/>
          </a:p>
        </p:txBody>
      </p:sp>
      <p:sp>
        <p:nvSpPr>
          <p:cNvPr id="140" name="Google Shape;140;p24"/>
          <p:cNvSpPr txBox="1">
            <a:spLocks noGrp="1"/>
          </p:cNvSpPr>
          <p:nvPr>
            <p:ph type="body" idx="1"/>
          </p:nvPr>
        </p:nvSpPr>
        <p:spPr>
          <a:xfrm>
            <a:off x="311700" y="1266325"/>
            <a:ext cx="45255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Application to Other Majors</a:t>
            </a:r>
            <a:endParaRPr b="1"/>
          </a:p>
          <a:p>
            <a:pPr marL="457200" lvl="0" indent="-342900" algn="l" rtl="0">
              <a:spcBef>
                <a:spcPts val="1600"/>
              </a:spcBef>
              <a:spcAft>
                <a:spcPts val="0"/>
              </a:spcAft>
              <a:buSzPts val="1800"/>
              <a:buChar char="●"/>
            </a:pPr>
            <a:r>
              <a:rPr lang="en"/>
              <a:t>Instructional design skills</a:t>
            </a:r>
            <a:endParaRPr/>
          </a:p>
          <a:p>
            <a:pPr marL="457200" lvl="0" indent="-342900" algn="l" rtl="0">
              <a:spcBef>
                <a:spcPts val="0"/>
              </a:spcBef>
              <a:spcAft>
                <a:spcPts val="0"/>
              </a:spcAft>
              <a:buSzPts val="1800"/>
              <a:buChar char="●"/>
            </a:pPr>
            <a:r>
              <a:rPr lang="en"/>
              <a:t>Design thinking  </a:t>
            </a:r>
            <a:endParaRPr/>
          </a:p>
          <a:p>
            <a:pPr marL="457200" lvl="0" indent="-342900" algn="l" rtl="0">
              <a:spcBef>
                <a:spcPts val="0"/>
              </a:spcBef>
              <a:spcAft>
                <a:spcPts val="0"/>
              </a:spcAft>
              <a:buSzPts val="1800"/>
              <a:buChar char="●"/>
            </a:pPr>
            <a:r>
              <a:rPr lang="en"/>
              <a:t>Prototype development using tech tools</a:t>
            </a:r>
            <a:endParaRPr/>
          </a:p>
          <a:p>
            <a:pPr marL="457200" lvl="0" indent="-342900" algn="l" rtl="0">
              <a:spcBef>
                <a:spcPts val="0"/>
              </a:spcBef>
              <a:spcAft>
                <a:spcPts val="0"/>
              </a:spcAft>
              <a:buSzPts val="1800"/>
              <a:buChar char="●"/>
            </a:pPr>
            <a:r>
              <a:rPr lang="en"/>
              <a:t>Evaluation and assessment</a:t>
            </a:r>
            <a:endParaRPr/>
          </a:p>
        </p:txBody>
      </p:sp>
      <p:pic>
        <p:nvPicPr>
          <p:cNvPr id="141" name="Google Shape;141;p24"/>
          <p:cNvPicPr preferRelativeResize="0"/>
          <p:nvPr/>
        </p:nvPicPr>
        <p:blipFill>
          <a:blip r:embed="rId3">
            <a:alphaModFix/>
          </a:blip>
          <a:stretch>
            <a:fillRect/>
          </a:stretch>
        </p:blipFill>
        <p:spPr>
          <a:xfrm>
            <a:off x="4699143" y="1450425"/>
            <a:ext cx="4273707" cy="330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515: Games, Play &amp; Learning</a:t>
            </a:r>
            <a:endParaRPr/>
          </a:p>
        </p:txBody>
      </p:sp>
      <p:sp>
        <p:nvSpPr>
          <p:cNvPr id="147" name="Google Shape;147;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Overview</a:t>
            </a:r>
            <a:endParaRPr b="1"/>
          </a:p>
          <a:p>
            <a:pPr marL="0" lvl="0" indent="0" algn="l" rtl="0">
              <a:spcBef>
                <a:spcPts val="1600"/>
              </a:spcBef>
              <a:spcAft>
                <a:spcPts val="0"/>
              </a:spcAft>
              <a:buNone/>
            </a:pPr>
            <a:r>
              <a:rPr lang="en"/>
              <a:t>Games, Play and Learning is designed to deepen your understanding of the natural human activities of play and learning.  Throughout the course we will revisit questions like these:</a:t>
            </a:r>
            <a:endParaRPr/>
          </a:p>
          <a:p>
            <a:pPr marL="0" lvl="0" indent="0" algn="l" rtl="0">
              <a:spcBef>
                <a:spcPts val="1600"/>
              </a:spcBef>
              <a:spcAft>
                <a:spcPts val="0"/>
              </a:spcAft>
              <a:buNone/>
            </a:pPr>
            <a:r>
              <a:rPr lang="en"/>
              <a:t>•    What makes a game fun?</a:t>
            </a:r>
            <a:endParaRPr/>
          </a:p>
          <a:p>
            <a:pPr marL="0" lvl="0" indent="0" algn="l" rtl="0">
              <a:spcBef>
                <a:spcPts val="1600"/>
              </a:spcBef>
              <a:spcAft>
                <a:spcPts val="0"/>
              </a:spcAft>
              <a:buNone/>
            </a:pPr>
            <a:r>
              <a:rPr lang="en"/>
              <a:t>•    How can games be used to teach?</a:t>
            </a:r>
            <a:endParaRPr/>
          </a:p>
          <a:p>
            <a:pPr marL="0" lvl="0" indent="0" algn="l" rtl="0">
              <a:spcBef>
                <a:spcPts val="1600"/>
              </a:spcBef>
              <a:spcAft>
                <a:spcPts val="0"/>
              </a:spcAft>
              <a:buNone/>
            </a:pPr>
            <a:r>
              <a:rPr lang="en"/>
              <a:t>•    How do you design a game?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48" name="Google Shape;148;p25"/>
          <p:cNvPicPr preferRelativeResize="0"/>
          <p:nvPr/>
        </p:nvPicPr>
        <p:blipFill>
          <a:blip r:embed="rId3">
            <a:alphaModFix/>
          </a:blip>
          <a:stretch>
            <a:fillRect/>
          </a:stretch>
        </p:blipFill>
        <p:spPr>
          <a:xfrm>
            <a:off x="6659075" y="339800"/>
            <a:ext cx="1804525" cy="1165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515: Games, Play &amp; Learning</a:t>
            </a:r>
            <a:endParaRPr/>
          </a:p>
          <a:p>
            <a:pPr marL="0" lvl="0" indent="0" algn="l" rtl="0">
              <a:spcBef>
                <a:spcPts val="0"/>
              </a:spcBef>
              <a:spcAft>
                <a:spcPts val="0"/>
              </a:spcAft>
              <a:buNone/>
            </a:pPr>
            <a:endParaRPr/>
          </a:p>
        </p:txBody>
      </p:sp>
      <p:sp>
        <p:nvSpPr>
          <p:cNvPr id="154" name="Google Shape;154;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Projects</a:t>
            </a:r>
            <a:endParaRPr b="1"/>
          </a:p>
          <a:p>
            <a:pPr marL="457200" lvl="0" indent="-342900" algn="l" rtl="0">
              <a:spcBef>
                <a:spcPts val="1600"/>
              </a:spcBef>
              <a:spcAft>
                <a:spcPts val="0"/>
              </a:spcAft>
              <a:buSzPts val="1800"/>
              <a:buChar char="●"/>
            </a:pPr>
            <a:r>
              <a:rPr lang="en"/>
              <a:t>Analyze your own game preferences in terms of personality</a:t>
            </a:r>
            <a:endParaRPr/>
          </a:p>
          <a:p>
            <a:pPr marL="457200" lvl="0" indent="-342900" algn="l" rtl="0">
              <a:spcBef>
                <a:spcPts val="0"/>
              </a:spcBef>
              <a:spcAft>
                <a:spcPts val="0"/>
              </a:spcAft>
              <a:buSzPts val="1800"/>
              <a:buChar char="●"/>
            </a:pPr>
            <a:r>
              <a:rPr lang="en" u="sng">
                <a:solidFill>
                  <a:schemeClr val="hlink"/>
                </a:solidFill>
                <a:hlinkClick r:id="rId3"/>
              </a:rPr>
              <a:t>Redesign Pokemon Go</a:t>
            </a:r>
            <a:r>
              <a:rPr lang="en"/>
              <a:t> as a way to teach something</a:t>
            </a:r>
            <a:endParaRPr/>
          </a:p>
          <a:p>
            <a:pPr marL="457200" lvl="0" indent="-342900" algn="l" rtl="0">
              <a:spcBef>
                <a:spcPts val="0"/>
              </a:spcBef>
              <a:spcAft>
                <a:spcPts val="0"/>
              </a:spcAft>
              <a:buSzPts val="1800"/>
              <a:buChar char="●"/>
            </a:pPr>
            <a:r>
              <a:rPr lang="en"/>
              <a:t>Create an educational card game</a:t>
            </a:r>
            <a:endParaRPr/>
          </a:p>
          <a:p>
            <a:pPr marL="457200" lvl="0" indent="-342900" algn="l" rtl="0">
              <a:spcBef>
                <a:spcPts val="0"/>
              </a:spcBef>
              <a:spcAft>
                <a:spcPts val="0"/>
              </a:spcAft>
              <a:buSzPts val="1800"/>
              <a:buChar char="●"/>
            </a:pPr>
            <a:r>
              <a:rPr lang="en"/>
              <a:t>Modify a computer game</a:t>
            </a:r>
            <a:endParaRPr/>
          </a:p>
          <a:p>
            <a:pPr marL="457200" lvl="0" indent="-342900" algn="l" rtl="0">
              <a:spcBef>
                <a:spcPts val="0"/>
              </a:spcBef>
              <a:spcAft>
                <a:spcPts val="0"/>
              </a:spcAft>
              <a:buSzPts val="1800"/>
              <a:buChar char="●"/>
            </a:pPr>
            <a:r>
              <a:rPr lang="en"/>
              <a:t>Analyze serious games that cover topics like poverty, the environment and health and outline a </a:t>
            </a:r>
            <a:r>
              <a:rPr lang="en" u="sng">
                <a:solidFill>
                  <a:schemeClr val="hlink"/>
                </a:solidFill>
                <a:hlinkClick r:id="rId4"/>
              </a:rPr>
              <a:t>new serious game</a:t>
            </a:r>
            <a:r>
              <a:rPr lang="en"/>
              <a:t> on another topic</a:t>
            </a:r>
            <a:endParaRPr/>
          </a:p>
          <a:p>
            <a:pPr marL="457200" lvl="0" indent="-342900" algn="l" rtl="0">
              <a:spcBef>
                <a:spcPts val="0"/>
              </a:spcBef>
              <a:spcAft>
                <a:spcPts val="0"/>
              </a:spcAft>
              <a:buSzPts val="1800"/>
              <a:buChar char="●"/>
            </a:pPr>
            <a:r>
              <a:rPr lang="en"/>
              <a:t>Analyze Fortnite from the point of view of violence in games</a:t>
            </a:r>
            <a:endParaRPr/>
          </a:p>
          <a:p>
            <a:pPr marL="457200" lvl="0" indent="-342900" algn="l" rtl="0">
              <a:spcBef>
                <a:spcPts val="0"/>
              </a:spcBef>
              <a:spcAft>
                <a:spcPts val="0"/>
              </a:spcAft>
              <a:buSzPts val="1800"/>
              <a:buChar char="●"/>
            </a:pPr>
            <a:r>
              <a:rPr lang="en"/>
              <a:t>Participate in </a:t>
            </a:r>
            <a:r>
              <a:rPr lang="en" u="sng">
                <a:solidFill>
                  <a:schemeClr val="hlink"/>
                </a:solidFill>
                <a:hlinkClick r:id="rId5"/>
              </a:rPr>
              <a:t>a role play</a:t>
            </a:r>
            <a:r>
              <a:rPr lang="en"/>
              <a:t> about adopting game-based learning</a:t>
            </a:r>
            <a:endParaRPr/>
          </a:p>
        </p:txBody>
      </p:sp>
      <p:pic>
        <p:nvPicPr>
          <p:cNvPr id="155" name="Google Shape;155;p26"/>
          <p:cNvPicPr preferRelativeResize="0"/>
          <p:nvPr/>
        </p:nvPicPr>
        <p:blipFill>
          <a:blip r:embed="rId6">
            <a:alphaModFix/>
          </a:blip>
          <a:stretch>
            <a:fillRect/>
          </a:stretch>
        </p:blipFill>
        <p:spPr>
          <a:xfrm>
            <a:off x="6659075" y="339800"/>
            <a:ext cx="1804525" cy="1165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515: Games, Play &amp; Learning</a:t>
            </a:r>
            <a:endParaRPr/>
          </a:p>
          <a:p>
            <a:pPr marL="0" lvl="0" indent="0" algn="l" rtl="0">
              <a:spcBef>
                <a:spcPts val="0"/>
              </a:spcBef>
              <a:spcAft>
                <a:spcPts val="0"/>
              </a:spcAft>
              <a:buNone/>
            </a:pPr>
            <a:endParaRPr/>
          </a:p>
        </p:txBody>
      </p:sp>
      <p:sp>
        <p:nvSpPr>
          <p:cNvPr id="161" name="Google Shape;161;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Application to Other Majors</a:t>
            </a:r>
            <a:endParaRPr b="1"/>
          </a:p>
          <a:p>
            <a:pPr marL="457200" lvl="0" indent="-342900" algn="l" rtl="0">
              <a:spcBef>
                <a:spcPts val="1600"/>
              </a:spcBef>
              <a:spcAft>
                <a:spcPts val="0"/>
              </a:spcAft>
              <a:buSzPts val="1800"/>
              <a:buChar char="●"/>
            </a:pPr>
            <a:r>
              <a:rPr lang="en"/>
              <a:t>Insight into motivation and interest</a:t>
            </a:r>
            <a:endParaRPr/>
          </a:p>
          <a:p>
            <a:pPr marL="457200" lvl="0" indent="-342900" algn="l" rtl="0">
              <a:spcBef>
                <a:spcPts val="0"/>
              </a:spcBef>
              <a:spcAft>
                <a:spcPts val="0"/>
              </a:spcAft>
              <a:buSzPts val="1800"/>
              <a:buChar char="●"/>
            </a:pPr>
            <a:r>
              <a:rPr lang="en"/>
              <a:t>Ideas for training others in a fun way</a:t>
            </a:r>
            <a:endParaRPr/>
          </a:p>
          <a:p>
            <a:pPr marL="457200" lvl="0" indent="-342900" algn="l" rtl="0">
              <a:spcBef>
                <a:spcPts val="0"/>
              </a:spcBef>
              <a:spcAft>
                <a:spcPts val="0"/>
              </a:spcAft>
              <a:buSzPts val="1800"/>
              <a:buChar char="●"/>
            </a:pPr>
            <a:r>
              <a:rPr lang="en"/>
              <a:t>Experience with a powerful integrated development platform</a:t>
            </a:r>
            <a:endParaRPr/>
          </a:p>
          <a:p>
            <a:pPr marL="457200" lvl="0" indent="-342900" algn="l" rtl="0">
              <a:spcBef>
                <a:spcPts val="0"/>
              </a:spcBef>
              <a:spcAft>
                <a:spcPts val="0"/>
              </a:spcAft>
              <a:buSzPts val="1800"/>
              <a:buChar char="●"/>
            </a:pPr>
            <a:r>
              <a:rPr lang="en"/>
              <a:t>Analytical skills applied to a complex human enterprise</a:t>
            </a:r>
            <a:endParaRPr/>
          </a:p>
        </p:txBody>
      </p:sp>
      <p:pic>
        <p:nvPicPr>
          <p:cNvPr id="162" name="Google Shape;162;p27"/>
          <p:cNvPicPr preferRelativeResize="0"/>
          <p:nvPr/>
        </p:nvPicPr>
        <p:blipFill>
          <a:blip r:embed="rId3">
            <a:alphaModFix/>
          </a:blip>
          <a:stretch>
            <a:fillRect/>
          </a:stretch>
        </p:blipFill>
        <p:spPr>
          <a:xfrm>
            <a:off x="6659075" y="339800"/>
            <a:ext cx="1804525" cy="1165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525: Mixed Reality, Virtual Worlds</a:t>
            </a:r>
            <a:endParaRPr/>
          </a:p>
        </p:txBody>
      </p:sp>
      <p:sp>
        <p:nvSpPr>
          <p:cNvPr id="168" name="Google Shape;168;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Overview</a:t>
            </a:r>
            <a:endParaRPr b="1"/>
          </a:p>
          <a:p>
            <a:pPr marL="0" lvl="0" indent="0" algn="l" rtl="0">
              <a:spcBef>
                <a:spcPts val="1600"/>
              </a:spcBef>
              <a:spcAft>
                <a:spcPts val="0"/>
              </a:spcAft>
              <a:buNone/>
            </a:pPr>
            <a:r>
              <a:rPr lang="en"/>
              <a:t>Someday soon, you’ll pull a visor over your eyes and forget where you are. You’ll use this headset to play games, explore other parts of the world, hobnob with friends, and learn new skills. While covering your eyes and ears, you’ll open yourself up to worlds that could barely be imagined by your parents. Virtual reality, augmented reality, and virtual worlds are moving from the labs and geeks to the mainstream. How will this change entertainment, news, and education?</a:t>
            </a:r>
            <a:endParaRPr/>
          </a:p>
          <a:p>
            <a:pPr marL="0" lvl="0" indent="0" algn="l" rtl="0">
              <a:spcBef>
                <a:spcPts val="1600"/>
              </a:spcBef>
              <a:spcAft>
                <a:spcPts val="1600"/>
              </a:spcAft>
              <a:buNone/>
            </a:pPr>
            <a:endParaRPr b="1"/>
          </a:p>
        </p:txBody>
      </p:sp>
      <p:pic>
        <p:nvPicPr>
          <p:cNvPr id="169" name="Google Shape;169;p28"/>
          <p:cNvPicPr preferRelativeResize="0"/>
          <p:nvPr/>
        </p:nvPicPr>
        <p:blipFill>
          <a:blip r:embed="rId3">
            <a:alphaModFix/>
          </a:blip>
          <a:stretch>
            <a:fillRect/>
          </a:stretch>
        </p:blipFill>
        <p:spPr>
          <a:xfrm flipH="1">
            <a:off x="6991850" y="332575"/>
            <a:ext cx="1660727" cy="1448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525: Mixed Reality, Virtual Worlds</a:t>
            </a:r>
            <a:endParaRPr/>
          </a:p>
          <a:p>
            <a:pPr marL="0" lvl="0" indent="0" algn="l" rtl="0">
              <a:spcBef>
                <a:spcPts val="0"/>
              </a:spcBef>
              <a:spcAft>
                <a:spcPts val="0"/>
              </a:spcAft>
              <a:buNone/>
            </a:pPr>
            <a:endParaRPr/>
          </a:p>
        </p:txBody>
      </p:sp>
      <p:sp>
        <p:nvSpPr>
          <p:cNvPr id="175" name="Google Shape;175;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Projects</a:t>
            </a:r>
            <a:endParaRPr b="1"/>
          </a:p>
          <a:p>
            <a:pPr marL="457200" lvl="0" indent="-342900" algn="l" rtl="0">
              <a:spcBef>
                <a:spcPts val="1600"/>
              </a:spcBef>
              <a:spcAft>
                <a:spcPts val="0"/>
              </a:spcAft>
              <a:buSzPts val="1800"/>
              <a:buChar char="●"/>
            </a:pPr>
            <a:r>
              <a:rPr lang="en"/>
              <a:t>Create a </a:t>
            </a:r>
            <a:r>
              <a:rPr lang="en" u="sng">
                <a:solidFill>
                  <a:schemeClr val="hlink"/>
                </a:solidFill>
                <a:hlinkClick r:id="rId3"/>
              </a:rPr>
              <a:t>linked set of 360º photos</a:t>
            </a:r>
            <a:r>
              <a:rPr lang="en"/>
              <a:t> to teach about a specific place</a:t>
            </a:r>
            <a:endParaRPr/>
          </a:p>
          <a:p>
            <a:pPr marL="457200" lvl="0" indent="-342900" algn="l" rtl="0">
              <a:spcBef>
                <a:spcPts val="0"/>
              </a:spcBef>
              <a:spcAft>
                <a:spcPts val="0"/>
              </a:spcAft>
              <a:buSzPts val="1800"/>
              <a:buChar char="●"/>
            </a:pPr>
            <a:r>
              <a:rPr lang="en"/>
              <a:t>Analyze existing VR experiences and </a:t>
            </a:r>
            <a:r>
              <a:rPr lang="en" u="sng">
                <a:solidFill>
                  <a:schemeClr val="hlink"/>
                </a:solidFill>
                <a:hlinkClick r:id="rId4"/>
              </a:rPr>
              <a:t>design one to teach other content</a:t>
            </a:r>
            <a:endParaRPr/>
          </a:p>
          <a:p>
            <a:pPr marL="457200" lvl="0" indent="-342900" algn="l" rtl="0">
              <a:spcBef>
                <a:spcPts val="0"/>
              </a:spcBef>
              <a:spcAft>
                <a:spcPts val="0"/>
              </a:spcAft>
              <a:buSzPts val="1800"/>
              <a:buChar char="●"/>
            </a:pPr>
            <a:r>
              <a:rPr lang="en"/>
              <a:t>Analyze existing AR and MR experiences and lay out the design of a new one</a:t>
            </a:r>
            <a:endParaRPr/>
          </a:p>
          <a:p>
            <a:pPr marL="457200" lvl="0" indent="-342900" algn="l" rtl="0">
              <a:spcBef>
                <a:spcPts val="0"/>
              </a:spcBef>
              <a:spcAft>
                <a:spcPts val="0"/>
              </a:spcAft>
              <a:buSzPts val="1800"/>
              <a:buChar char="●"/>
            </a:pPr>
            <a:r>
              <a:rPr lang="en"/>
              <a:t>Visit an virtual world (e.g., </a:t>
            </a:r>
            <a:r>
              <a:rPr lang="en" u="sng">
                <a:solidFill>
                  <a:schemeClr val="hlink"/>
                </a:solidFill>
                <a:hlinkClick r:id="rId5"/>
              </a:rPr>
              <a:t>Second Life</a:t>
            </a:r>
            <a:r>
              <a:rPr lang="en"/>
              <a:t>, </a:t>
            </a:r>
            <a:r>
              <a:rPr lang="en" u="sng">
                <a:solidFill>
                  <a:schemeClr val="hlink"/>
                </a:solidFill>
                <a:hlinkClick r:id="rId6"/>
              </a:rPr>
              <a:t>AltSpace VR</a:t>
            </a:r>
            <a:r>
              <a:rPr lang="en"/>
              <a:t>, </a:t>
            </a:r>
            <a:r>
              <a:rPr lang="en" u="sng">
                <a:solidFill>
                  <a:schemeClr val="hlink"/>
                </a:solidFill>
                <a:hlinkClick r:id="rId7"/>
              </a:rPr>
              <a:t>Sinespace</a:t>
            </a:r>
            <a:r>
              <a:rPr lang="en"/>
              <a:t>) and observe interpersonal interactions. </a:t>
            </a:r>
            <a:endParaRPr/>
          </a:p>
          <a:p>
            <a:pPr marL="457200" lvl="0" indent="-342900" algn="l" rtl="0">
              <a:spcBef>
                <a:spcPts val="0"/>
              </a:spcBef>
              <a:spcAft>
                <a:spcPts val="0"/>
              </a:spcAft>
              <a:buSzPts val="1800"/>
              <a:buChar char="●"/>
            </a:pPr>
            <a:r>
              <a:rPr lang="en"/>
              <a:t>Design an interactive learning experience in a virtual world using </a:t>
            </a:r>
            <a:r>
              <a:rPr lang="en" u="sng">
                <a:solidFill>
                  <a:schemeClr val="hlink"/>
                </a:solidFill>
                <a:hlinkClick r:id="rId8"/>
              </a:rPr>
              <a:t>Amazon Sumerian</a:t>
            </a:r>
            <a:r>
              <a:rPr lang="en"/>
              <a:t>.</a:t>
            </a:r>
            <a:endParaRPr/>
          </a:p>
          <a:p>
            <a:pPr marL="0" lvl="0" indent="0" algn="l" rtl="0">
              <a:spcBef>
                <a:spcPts val="1600"/>
              </a:spcBef>
              <a:spcAft>
                <a:spcPts val="1600"/>
              </a:spcAft>
              <a:buNone/>
            </a:pPr>
            <a:endParaRPr/>
          </a:p>
        </p:txBody>
      </p:sp>
      <p:pic>
        <p:nvPicPr>
          <p:cNvPr id="176" name="Google Shape;176;p29"/>
          <p:cNvPicPr preferRelativeResize="0"/>
          <p:nvPr/>
        </p:nvPicPr>
        <p:blipFill>
          <a:blip r:embed="rId9">
            <a:alphaModFix/>
          </a:blip>
          <a:stretch>
            <a:fillRect/>
          </a:stretch>
        </p:blipFill>
        <p:spPr>
          <a:xfrm flipH="1">
            <a:off x="6991850" y="332575"/>
            <a:ext cx="1660727" cy="14488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525: Mixed Reality, Virtual Worlds</a:t>
            </a:r>
            <a:endParaRPr/>
          </a:p>
          <a:p>
            <a:pPr marL="0" lvl="0" indent="0" algn="l" rtl="0">
              <a:spcBef>
                <a:spcPts val="0"/>
              </a:spcBef>
              <a:spcAft>
                <a:spcPts val="0"/>
              </a:spcAft>
              <a:buNone/>
            </a:pPr>
            <a:endParaRPr/>
          </a:p>
        </p:txBody>
      </p:sp>
      <p:sp>
        <p:nvSpPr>
          <p:cNvPr id="182" name="Google Shape;182;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Application to Other Majors</a:t>
            </a:r>
            <a:endParaRPr/>
          </a:p>
          <a:p>
            <a:pPr marL="457200" lvl="0" indent="-342900" algn="l" rtl="0">
              <a:spcBef>
                <a:spcPts val="1600"/>
              </a:spcBef>
              <a:spcAft>
                <a:spcPts val="0"/>
              </a:spcAft>
              <a:buSzPts val="1800"/>
              <a:buChar char="●"/>
            </a:pPr>
            <a:r>
              <a:rPr lang="en"/>
              <a:t>Experience with media that will be commonly used in business, education, and home entertainment</a:t>
            </a:r>
            <a:endParaRPr/>
          </a:p>
          <a:p>
            <a:pPr marL="457200" lvl="0" indent="-342900" algn="l" rtl="0">
              <a:spcBef>
                <a:spcPts val="0"/>
              </a:spcBef>
              <a:spcAft>
                <a:spcPts val="0"/>
              </a:spcAft>
              <a:buSzPts val="1800"/>
              <a:buChar char="●"/>
            </a:pPr>
            <a:r>
              <a:rPr lang="en"/>
              <a:t>Familiarity with technologies currently available and insight into developments likely over the next five years</a:t>
            </a:r>
            <a:endParaRPr/>
          </a:p>
          <a:p>
            <a:pPr marL="457200" lvl="0" indent="-342900" algn="l" rtl="0">
              <a:spcBef>
                <a:spcPts val="0"/>
              </a:spcBef>
              <a:spcAft>
                <a:spcPts val="0"/>
              </a:spcAft>
              <a:buSzPts val="1800"/>
              <a:buChar char="●"/>
            </a:pPr>
            <a:r>
              <a:rPr lang="en"/>
              <a:t>Analytical skills</a:t>
            </a:r>
            <a:endParaRPr/>
          </a:p>
          <a:p>
            <a:pPr marL="457200" lvl="0" indent="-342900" algn="l" rtl="0">
              <a:spcBef>
                <a:spcPts val="0"/>
              </a:spcBef>
              <a:spcAft>
                <a:spcPts val="0"/>
              </a:spcAft>
              <a:buSzPts val="1800"/>
              <a:buChar char="●"/>
            </a:pPr>
            <a:r>
              <a:rPr lang="en"/>
              <a:t>Critical evaluation of new technologies</a:t>
            </a:r>
            <a:endParaRPr/>
          </a:p>
          <a:p>
            <a:pPr marL="0" lvl="0" indent="0" algn="l" rtl="0">
              <a:spcBef>
                <a:spcPts val="1600"/>
              </a:spcBef>
              <a:spcAft>
                <a:spcPts val="1600"/>
              </a:spcAft>
              <a:buNone/>
            </a:pPr>
            <a:endParaRPr b="1"/>
          </a:p>
        </p:txBody>
      </p:sp>
      <p:pic>
        <p:nvPicPr>
          <p:cNvPr id="183" name="Google Shape;183;p30"/>
          <p:cNvPicPr preferRelativeResize="0"/>
          <p:nvPr/>
        </p:nvPicPr>
        <p:blipFill>
          <a:blip r:embed="rId3">
            <a:alphaModFix/>
          </a:blip>
          <a:stretch>
            <a:fillRect/>
          </a:stretch>
        </p:blipFill>
        <p:spPr>
          <a:xfrm flipH="1">
            <a:off x="6991850" y="332575"/>
            <a:ext cx="1660727" cy="14488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LDT?</a:t>
            </a:r>
            <a:endParaRPr/>
          </a:p>
        </p:txBody>
      </p:sp>
      <p:sp>
        <p:nvSpPr>
          <p:cNvPr id="75" name="Google Shape;75;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6" name="Google Shape;76;p14" title="LDT Promo 2018">
            <a:hlinkClick r:id="rId3"/>
          </p:cNvPr>
          <p:cNvPicPr preferRelativeResize="0"/>
          <p:nvPr/>
        </p:nvPicPr>
        <p:blipFill>
          <a:blip r:embed="rId4">
            <a:alphaModFix/>
          </a:blip>
          <a:stretch>
            <a:fillRect/>
          </a:stretch>
        </p:blipFill>
        <p:spPr>
          <a:xfrm>
            <a:off x="3019458" y="58250"/>
            <a:ext cx="6014366" cy="4510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561: Advanced Multimedia Design</a:t>
            </a:r>
            <a:endParaRPr/>
          </a:p>
        </p:txBody>
      </p:sp>
      <p:sp>
        <p:nvSpPr>
          <p:cNvPr id="189" name="Google Shape;189;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Overview</a:t>
            </a:r>
            <a:endParaRPr b="1"/>
          </a:p>
          <a:p>
            <a:pPr marL="457200" lvl="0" indent="-342900" algn="l" rtl="0">
              <a:spcBef>
                <a:spcPts val="1600"/>
              </a:spcBef>
              <a:spcAft>
                <a:spcPts val="0"/>
              </a:spcAft>
              <a:buClr>
                <a:srgbClr val="000000"/>
              </a:buClr>
              <a:buSzPts val="1800"/>
              <a:buChar char="●"/>
            </a:pPr>
            <a:r>
              <a:rPr lang="en">
                <a:solidFill>
                  <a:srgbClr val="000000"/>
                </a:solidFill>
              </a:rPr>
              <a:t>Create appealing visuals (still images)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Create short videos and animations from storyboarding to scripting to production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Learn and apply visual design principles and instructional design strategies.</a:t>
            </a:r>
            <a:endParaRPr>
              <a:solidFill>
                <a:srgbClr val="000000"/>
              </a:solidFill>
            </a:endParaRPr>
          </a:p>
          <a:p>
            <a:pPr marL="0" lvl="0" indent="0" algn="l" rtl="0">
              <a:spcBef>
                <a:spcPts val="1600"/>
              </a:spcBef>
              <a:spcAft>
                <a:spcPts val="1600"/>
              </a:spcAft>
              <a:buNone/>
            </a:pP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561</a:t>
            </a:r>
            <a:endParaRPr/>
          </a:p>
        </p:txBody>
      </p:sp>
      <p:sp>
        <p:nvSpPr>
          <p:cNvPr id="195" name="Google Shape;195;p32"/>
          <p:cNvSpPr txBox="1">
            <a:spLocks noGrp="1"/>
          </p:cNvSpPr>
          <p:nvPr>
            <p:ph type="body" idx="1"/>
          </p:nvPr>
        </p:nvSpPr>
        <p:spPr>
          <a:xfrm>
            <a:off x="311700" y="1266325"/>
            <a:ext cx="19851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Projects</a:t>
            </a:r>
            <a:endParaRPr b="1"/>
          </a:p>
          <a:p>
            <a:pPr marL="0" lvl="0" indent="0" algn="l" rtl="0">
              <a:spcBef>
                <a:spcPts val="1600"/>
              </a:spcBef>
              <a:spcAft>
                <a:spcPts val="1600"/>
              </a:spcAft>
              <a:buNone/>
            </a:pPr>
            <a:endParaRPr b="1"/>
          </a:p>
        </p:txBody>
      </p:sp>
      <p:pic>
        <p:nvPicPr>
          <p:cNvPr id="196" name="Google Shape;196;p32"/>
          <p:cNvPicPr preferRelativeResize="0"/>
          <p:nvPr/>
        </p:nvPicPr>
        <p:blipFill>
          <a:blip r:embed="rId3">
            <a:alphaModFix/>
          </a:blip>
          <a:stretch>
            <a:fillRect/>
          </a:stretch>
        </p:blipFill>
        <p:spPr>
          <a:xfrm>
            <a:off x="2160600" y="230575"/>
            <a:ext cx="6159276" cy="46823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561</a:t>
            </a:r>
            <a:endParaRPr/>
          </a:p>
        </p:txBody>
      </p:sp>
      <p:sp>
        <p:nvSpPr>
          <p:cNvPr id="202" name="Google Shape;202;p33"/>
          <p:cNvSpPr txBox="1">
            <a:spLocks noGrp="1"/>
          </p:cNvSpPr>
          <p:nvPr>
            <p:ph type="body" idx="1"/>
          </p:nvPr>
        </p:nvSpPr>
        <p:spPr>
          <a:xfrm>
            <a:off x="311700" y="1266325"/>
            <a:ext cx="19851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Projects</a:t>
            </a:r>
            <a:endParaRPr b="1"/>
          </a:p>
          <a:p>
            <a:pPr marL="0" lvl="0" indent="0" algn="l" rtl="0">
              <a:spcBef>
                <a:spcPts val="1600"/>
              </a:spcBef>
              <a:spcAft>
                <a:spcPts val="1600"/>
              </a:spcAft>
              <a:buNone/>
            </a:pPr>
            <a:endParaRPr b="1"/>
          </a:p>
        </p:txBody>
      </p:sp>
      <p:pic>
        <p:nvPicPr>
          <p:cNvPr id="203" name="Google Shape;203;p33"/>
          <p:cNvPicPr preferRelativeResize="0"/>
          <p:nvPr/>
        </p:nvPicPr>
        <p:blipFill>
          <a:blip r:embed="rId3">
            <a:alphaModFix/>
          </a:blip>
          <a:stretch>
            <a:fillRect/>
          </a:stretch>
        </p:blipFill>
        <p:spPr>
          <a:xfrm>
            <a:off x="2498784" y="0"/>
            <a:ext cx="650788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561: Advanced Multimedia Design</a:t>
            </a:r>
            <a:endParaRPr/>
          </a:p>
          <a:p>
            <a:pPr marL="0" lvl="0" indent="0" algn="l" rtl="0">
              <a:spcBef>
                <a:spcPts val="0"/>
              </a:spcBef>
              <a:spcAft>
                <a:spcPts val="0"/>
              </a:spcAft>
              <a:buNone/>
            </a:pPr>
            <a:endParaRPr/>
          </a:p>
        </p:txBody>
      </p:sp>
      <p:sp>
        <p:nvSpPr>
          <p:cNvPr id="209" name="Google Shape;209;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Application to Other Majors</a:t>
            </a:r>
            <a:endParaRPr b="1"/>
          </a:p>
          <a:p>
            <a:pPr marL="457200" lvl="0" indent="-342900" algn="l" rtl="0">
              <a:spcBef>
                <a:spcPts val="1600"/>
              </a:spcBef>
              <a:spcAft>
                <a:spcPts val="0"/>
              </a:spcAft>
              <a:buClr>
                <a:srgbClr val="000000"/>
              </a:buClr>
              <a:buSzPts val="1800"/>
              <a:buChar char="●"/>
            </a:pPr>
            <a:r>
              <a:rPr lang="en">
                <a:solidFill>
                  <a:srgbClr val="000000"/>
                </a:solidFill>
              </a:rPr>
              <a:t>Skills with various multimedia software such as GoAnimate and iMovie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Visual design and development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Abilities to work on real projects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Teamwork skills</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Side Effect for Undergrads...</a:t>
            </a:r>
            <a:endParaRPr/>
          </a:p>
        </p:txBody>
      </p:sp>
      <p:sp>
        <p:nvSpPr>
          <p:cNvPr id="215" name="Google Shape;215;p35"/>
          <p:cNvSpPr txBox="1">
            <a:spLocks noGrp="1"/>
          </p:cNvSpPr>
          <p:nvPr>
            <p:ph type="body" idx="1"/>
          </p:nvPr>
        </p:nvSpPr>
        <p:spPr>
          <a:xfrm>
            <a:off x="311700" y="1266325"/>
            <a:ext cx="42267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Exposure to LDT grad students who are typically older, serious, and organized.</a:t>
            </a:r>
            <a:endParaRPr/>
          </a:p>
          <a:p>
            <a:pPr marL="0" lvl="0" indent="0" algn="l" rtl="0">
              <a:spcBef>
                <a:spcPts val="1600"/>
              </a:spcBef>
              <a:spcAft>
                <a:spcPts val="1600"/>
              </a:spcAft>
              <a:buNone/>
            </a:pPr>
            <a:r>
              <a:rPr lang="en"/>
              <a:t>Similar to the cross-age one room schoolhouse.</a:t>
            </a:r>
            <a:endParaRPr/>
          </a:p>
        </p:txBody>
      </p:sp>
      <p:pic>
        <p:nvPicPr>
          <p:cNvPr id="216" name="Google Shape;216;p35"/>
          <p:cNvPicPr preferRelativeResize="0"/>
          <p:nvPr/>
        </p:nvPicPr>
        <p:blipFill>
          <a:blip r:embed="rId3">
            <a:alphaModFix/>
          </a:blip>
          <a:stretch>
            <a:fillRect/>
          </a:stretch>
        </p:blipFill>
        <p:spPr>
          <a:xfrm>
            <a:off x="4742794" y="1417675"/>
            <a:ext cx="3761149" cy="24858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Us!</a:t>
            </a:r>
            <a:endParaRPr/>
          </a:p>
        </p:txBody>
      </p:sp>
      <p:sp>
        <p:nvSpPr>
          <p:cNvPr id="234" name="Google Shape;234;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smtClean="0"/>
              <a:t>Dr. Wang </a:t>
            </a:r>
            <a:r>
              <a:rPr lang="en" dirty="0"/>
              <a:t>- </a:t>
            </a:r>
            <a:r>
              <a:rPr lang="en" u="sng" dirty="0">
                <a:solidFill>
                  <a:schemeClr val="hlink"/>
                </a:solidFill>
                <a:hlinkClick r:id="rId3"/>
              </a:rPr>
              <a:t>mwang@sdsu.edu</a:t>
            </a:r>
            <a:endParaRPr dirty="0"/>
          </a:p>
          <a:p>
            <a:pPr marL="0" lvl="0" indent="0" algn="l" rtl="0">
              <a:spcBef>
                <a:spcPts val="1600"/>
              </a:spcBef>
              <a:spcAft>
                <a:spcPts val="0"/>
              </a:spcAft>
              <a:buNone/>
            </a:pPr>
            <a:endParaRPr dirty="0"/>
          </a:p>
          <a:p>
            <a:pPr marL="457200" lvl="0" indent="-342900" algn="l" rtl="0">
              <a:spcBef>
                <a:spcPts val="1600"/>
              </a:spcBef>
              <a:spcAft>
                <a:spcPts val="0"/>
              </a:spcAft>
              <a:buSzPts val="1800"/>
              <a:buChar char="●"/>
            </a:pPr>
            <a:r>
              <a:rPr lang="en" dirty="0"/>
              <a:t>LDT General - </a:t>
            </a:r>
            <a:r>
              <a:rPr lang="en" u="sng" dirty="0">
                <a:solidFill>
                  <a:schemeClr val="hlink"/>
                </a:solidFill>
                <a:hlinkClick r:id="rId4"/>
              </a:rPr>
              <a:t>ldt@sdsu.edu</a:t>
            </a:r>
            <a:endParaRPr dirty="0"/>
          </a:p>
          <a:p>
            <a:r>
              <a:rPr lang="en" dirty="0"/>
              <a:t>Web - </a:t>
            </a:r>
            <a:r>
              <a:rPr lang="en" u="sng" dirty="0">
                <a:solidFill>
                  <a:schemeClr val="hlink"/>
                </a:solidFill>
                <a:hlinkClick r:id="rId5"/>
              </a:rPr>
              <a:t>http://</a:t>
            </a:r>
            <a:r>
              <a:rPr lang="en" u="sng" dirty="0" smtClean="0">
                <a:solidFill>
                  <a:schemeClr val="hlink"/>
                </a:solidFill>
                <a:hlinkClick r:id="rId5"/>
              </a:rPr>
              <a:t>ldt.sdsu.edu</a:t>
            </a:r>
            <a:endParaRPr lang="en" u="sng" dirty="0" smtClean="0">
              <a:solidFill>
                <a:schemeClr val="hlink"/>
              </a:solidFill>
            </a:endParaRPr>
          </a:p>
          <a:p>
            <a:r>
              <a:rPr lang="en-US" dirty="0" smtClean="0">
                <a:solidFill>
                  <a:schemeClr val="bg2"/>
                </a:solidFill>
              </a:rPr>
              <a:t>LDT </a:t>
            </a:r>
            <a:r>
              <a:rPr lang="en-US" dirty="0">
                <a:solidFill>
                  <a:schemeClr val="bg2"/>
                </a:solidFill>
              </a:rPr>
              <a:t>Minor page: </a:t>
            </a:r>
            <a:r>
              <a:rPr lang="en-US" dirty="0">
                <a:solidFill>
                  <a:schemeClr val="hlink"/>
                </a:solidFill>
              </a:rPr>
              <a:t>​http://bit.ly/LDTMinor</a:t>
            </a:r>
            <a:endParaRPr lang="en-US" dirty="0"/>
          </a:p>
          <a:p>
            <a:pPr marL="457200" lvl="0" indent="-342900" algn="l" rtl="0">
              <a:spcBef>
                <a:spcPts val="0"/>
              </a:spcBef>
              <a:spcAft>
                <a:spcPts val="0"/>
              </a:spcAft>
              <a:buSzPts val="1800"/>
              <a:buChar char="●"/>
            </a:pPr>
            <a:endParaRPr lang="en" u="sng" dirty="0" smtClean="0">
              <a:solidFill>
                <a:schemeClr val="hlink"/>
              </a:solidFill>
            </a:endParaRPr>
          </a:p>
          <a:p>
            <a:pPr marL="0" lvl="0" indent="0" algn="l" rtl="0">
              <a:spcBef>
                <a:spcPts val="1600"/>
              </a:spcBef>
              <a:spcAft>
                <a:spcPts val="16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a:t>
            </a:r>
            <a:endParaRPr/>
          </a:p>
        </p:txBody>
      </p:sp>
      <p:sp>
        <p:nvSpPr>
          <p:cNvPr id="82" name="Google Shape;82;p15"/>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Dates back to 1972</a:t>
            </a:r>
            <a:endParaRPr/>
          </a:p>
          <a:p>
            <a:pPr marL="457200" lvl="0" indent="-342900" algn="l" rtl="0">
              <a:spcBef>
                <a:spcPts val="0"/>
              </a:spcBef>
              <a:spcAft>
                <a:spcPts val="0"/>
              </a:spcAft>
              <a:buSzPts val="1800"/>
              <a:buChar char="●"/>
            </a:pPr>
            <a:r>
              <a:rPr lang="en"/>
              <a:t>Was formerly Educational Technology in the College of Education</a:t>
            </a:r>
            <a:endParaRPr/>
          </a:p>
          <a:p>
            <a:pPr marL="457200" lvl="0" indent="-342900" algn="l" rtl="0">
              <a:spcBef>
                <a:spcPts val="0"/>
              </a:spcBef>
              <a:spcAft>
                <a:spcPts val="0"/>
              </a:spcAft>
              <a:buSzPts val="1800"/>
              <a:buChar char="●"/>
            </a:pPr>
            <a:r>
              <a:rPr lang="en"/>
              <a:t>Is now part of the School of Journalism and Media Studies</a:t>
            </a:r>
            <a:endParaRPr/>
          </a:p>
          <a:p>
            <a:pPr marL="457200" lvl="0" indent="-342900" algn="l" rtl="0">
              <a:spcBef>
                <a:spcPts val="0"/>
              </a:spcBef>
              <a:spcAft>
                <a:spcPts val="0"/>
              </a:spcAft>
              <a:buSzPts val="1800"/>
              <a:buChar char="●"/>
            </a:pPr>
            <a:r>
              <a:rPr lang="en"/>
              <a:t>Primarily a Masters program with over 800 alumni</a:t>
            </a:r>
            <a:endParaRPr/>
          </a:p>
          <a:p>
            <a:pPr marL="457200" lvl="0" indent="-342900" algn="l" rtl="0">
              <a:spcBef>
                <a:spcPts val="0"/>
              </a:spcBef>
              <a:spcAft>
                <a:spcPts val="0"/>
              </a:spcAft>
              <a:buSzPts val="1800"/>
              <a:buChar char="●"/>
            </a:pPr>
            <a:r>
              <a:rPr lang="en"/>
              <a:t>Can be thought of as an engineering or architectural approach to learning problems</a:t>
            </a:r>
            <a:endParaRPr/>
          </a:p>
          <a:p>
            <a:pPr marL="457200" lvl="0" indent="-342900" algn="l" rtl="0">
              <a:spcBef>
                <a:spcPts val="0"/>
              </a:spcBef>
              <a:spcAft>
                <a:spcPts val="0"/>
              </a:spcAft>
              <a:buSzPts val="1800"/>
              <a:buChar char="●"/>
            </a:pPr>
            <a:r>
              <a:rPr lang="en"/>
              <a:t>Not just about </a:t>
            </a:r>
            <a:r>
              <a:rPr lang="en" b="1"/>
              <a:t>T</a:t>
            </a:r>
            <a:r>
              <a:rPr lang="en"/>
              <a:t>echnology. It’s equally about </a:t>
            </a:r>
            <a:r>
              <a:rPr lang="en" b="1"/>
              <a:t>L</a:t>
            </a:r>
            <a:r>
              <a:rPr lang="en"/>
              <a:t>earning and </a:t>
            </a:r>
            <a:r>
              <a:rPr lang="en" b="1"/>
              <a:t>D</a:t>
            </a:r>
            <a:r>
              <a:rPr lang="en"/>
              <a:t>esign as well.</a:t>
            </a:r>
            <a:endParaRPr/>
          </a:p>
        </p:txBody>
      </p:sp>
      <p:pic>
        <p:nvPicPr>
          <p:cNvPr id="83" name="Google Shape;83;p15"/>
          <p:cNvPicPr preferRelativeResize="0"/>
          <p:nvPr/>
        </p:nvPicPr>
        <p:blipFill>
          <a:blip r:embed="rId3">
            <a:alphaModFix/>
          </a:blip>
          <a:stretch>
            <a:fillRect/>
          </a:stretch>
        </p:blipFill>
        <p:spPr>
          <a:xfrm>
            <a:off x="871775" y="3621625"/>
            <a:ext cx="7019126" cy="1329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10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fade">
                                      <p:cBhvr>
                                        <p:cTn id="12" dur="10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fade">
                                      <p:cBhvr>
                                        <p:cTn id="17" dur="10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fade">
                                      <p:cBhvr>
                                        <p:cTn id="22" dur="1000"/>
                                        <p:tgtEl>
                                          <p:spTgt spid="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4" end="4"/>
                                            </p:txEl>
                                          </p:spTgt>
                                        </p:tgtEl>
                                        <p:attrNameLst>
                                          <p:attrName>style.visibility</p:attrName>
                                        </p:attrNameLst>
                                      </p:cBhvr>
                                      <p:to>
                                        <p:strVal val="visible"/>
                                      </p:to>
                                    </p:set>
                                    <p:animEffect transition="in" filter="fade">
                                      <p:cBhvr>
                                        <p:cTn id="27" dur="1000"/>
                                        <p:tgtEl>
                                          <p:spTgt spid="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xEl>
                                              <p:pRg st="5" end="5"/>
                                            </p:txEl>
                                          </p:spTgt>
                                        </p:tgtEl>
                                        <p:attrNameLst>
                                          <p:attrName>style.visibility</p:attrName>
                                        </p:attrNameLst>
                                      </p:cBhvr>
                                      <p:to>
                                        <p:strVal val="visible"/>
                                      </p:to>
                                    </p:set>
                                    <p:animEffect transition="in" filter="fade">
                                      <p:cBhvr>
                                        <p:cTn id="32" dur="1000"/>
                                        <p:tgtEl>
                                          <p:spTgt spid="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All Online but with Live Zoom Meetings</a:t>
            </a:r>
            <a:endParaRPr/>
          </a:p>
        </p:txBody>
      </p:sp>
      <p:pic>
        <p:nvPicPr>
          <p:cNvPr id="89" name="Google Shape;89;p16"/>
          <p:cNvPicPr preferRelativeResize="0"/>
          <p:nvPr/>
        </p:nvPicPr>
        <p:blipFill>
          <a:blip r:embed="rId3">
            <a:alphaModFix/>
          </a:blip>
          <a:stretch>
            <a:fillRect/>
          </a:stretch>
        </p:blipFill>
        <p:spPr>
          <a:xfrm>
            <a:off x="1426175" y="1152425"/>
            <a:ext cx="6553378" cy="368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LDT Minor</a:t>
            </a:r>
            <a:endParaRPr/>
          </a:p>
        </p:txBody>
      </p:sp>
      <p:sp>
        <p:nvSpPr>
          <p:cNvPr id="95" name="Google Shape;95;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540 - </a:t>
            </a:r>
            <a:r>
              <a:rPr lang="en" b="1"/>
              <a:t>Educational Technology</a:t>
            </a:r>
            <a:endParaRPr b="1"/>
          </a:p>
          <a:p>
            <a:pPr marL="0" lvl="0" indent="0" algn="l" rtl="0">
              <a:spcBef>
                <a:spcPts val="1600"/>
              </a:spcBef>
              <a:spcAft>
                <a:spcPts val="0"/>
              </a:spcAft>
              <a:buNone/>
            </a:pPr>
            <a:r>
              <a:rPr lang="en"/>
              <a:t>LDT 544 - </a:t>
            </a:r>
            <a:r>
              <a:rPr lang="en" b="1"/>
              <a:t>Instructional Design</a:t>
            </a:r>
            <a:endParaRPr b="1"/>
          </a:p>
          <a:p>
            <a:pPr marL="0" lvl="0" indent="0" algn="l" rtl="0">
              <a:spcBef>
                <a:spcPts val="1600"/>
              </a:spcBef>
              <a:spcAft>
                <a:spcPts val="0"/>
              </a:spcAft>
              <a:buNone/>
            </a:pPr>
            <a:r>
              <a:rPr lang="en"/>
              <a:t>LDT 515 - </a:t>
            </a:r>
            <a:r>
              <a:rPr lang="en" b="1"/>
              <a:t>Games, Play and Learning</a:t>
            </a:r>
            <a:endParaRPr b="1"/>
          </a:p>
          <a:p>
            <a:pPr marL="0" lvl="0" indent="0" algn="l" rtl="0">
              <a:spcBef>
                <a:spcPts val="1600"/>
              </a:spcBef>
              <a:spcAft>
                <a:spcPts val="0"/>
              </a:spcAft>
              <a:buNone/>
            </a:pPr>
            <a:r>
              <a:rPr lang="en"/>
              <a:t>LDT 525 - </a:t>
            </a:r>
            <a:r>
              <a:rPr lang="en" b="1"/>
              <a:t>Mixed Reality, Virtual Worlds and Future Learning</a:t>
            </a:r>
            <a:endParaRPr b="1"/>
          </a:p>
          <a:p>
            <a:pPr marL="0" lvl="0" indent="0" algn="l" rtl="0">
              <a:spcBef>
                <a:spcPts val="1600"/>
              </a:spcBef>
              <a:spcAft>
                <a:spcPts val="1600"/>
              </a:spcAft>
              <a:buNone/>
            </a:pPr>
            <a:r>
              <a:rPr lang="en"/>
              <a:t>LDT 561 - </a:t>
            </a:r>
            <a:r>
              <a:rPr lang="en" b="1"/>
              <a:t>Advanced Multimedia Design for Learning</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Course Schedule </a:t>
            </a:r>
            <a:endParaRPr/>
          </a:p>
        </p:txBody>
      </p:sp>
      <p:sp>
        <p:nvSpPr>
          <p:cNvPr id="222" name="Google Shape;222;p36"/>
          <p:cNvSpPr txBox="1">
            <a:spLocks noGrp="1"/>
          </p:cNvSpPr>
          <p:nvPr>
            <p:ph type="body" idx="1"/>
          </p:nvPr>
        </p:nvSpPr>
        <p:spPr>
          <a:xfrm>
            <a:off x="311700" y="1266324"/>
            <a:ext cx="8520600" cy="37294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FALL</a:t>
            </a:r>
            <a:endParaRPr b="1" dirty="0"/>
          </a:p>
          <a:p>
            <a:pPr marL="457200" lvl="0" indent="-342900" algn="l" rtl="0">
              <a:spcBef>
                <a:spcPts val="1600"/>
              </a:spcBef>
              <a:spcAft>
                <a:spcPts val="0"/>
              </a:spcAft>
              <a:buSzPts val="1800"/>
              <a:buChar char="●"/>
            </a:pPr>
            <a:r>
              <a:rPr lang="en" dirty="0"/>
              <a:t>LDT 540 - </a:t>
            </a:r>
            <a:r>
              <a:rPr lang="en" b="1" dirty="0"/>
              <a:t>Educational Technology</a:t>
            </a:r>
            <a:endParaRPr b="1" dirty="0"/>
          </a:p>
          <a:p>
            <a:pPr marL="457200" lvl="0" indent="-342900" algn="l" rtl="0">
              <a:spcBef>
                <a:spcPts val="0"/>
              </a:spcBef>
              <a:spcAft>
                <a:spcPts val="0"/>
              </a:spcAft>
              <a:buSzPts val="1800"/>
              <a:buChar char="●"/>
            </a:pPr>
            <a:r>
              <a:rPr lang="en" dirty="0"/>
              <a:t>LDT 515 - </a:t>
            </a:r>
            <a:r>
              <a:rPr lang="en" b="1" dirty="0"/>
              <a:t>Games, Play and </a:t>
            </a:r>
            <a:r>
              <a:rPr lang="en" b="1" dirty="0" smtClean="0"/>
              <a:t>Learning---</a:t>
            </a:r>
            <a:r>
              <a:rPr lang="en" dirty="0" smtClean="0"/>
              <a:t>also offered in the Spring</a:t>
            </a:r>
            <a:endParaRPr dirty="0"/>
          </a:p>
          <a:p>
            <a:pPr marL="457200" lvl="0" indent="-342900" algn="l" rtl="0">
              <a:spcBef>
                <a:spcPts val="0"/>
              </a:spcBef>
              <a:spcAft>
                <a:spcPts val="0"/>
              </a:spcAft>
              <a:buSzPts val="1800"/>
              <a:buChar char="●"/>
            </a:pPr>
            <a:r>
              <a:rPr lang="en" dirty="0"/>
              <a:t>LDT 561 - </a:t>
            </a:r>
            <a:r>
              <a:rPr lang="en" b="1" dirty="0"/>
              <a:t>Advanced Multimedia for Learning</a:t>
            </a:r>
            <a:endParaRPr b="1" dirty="0"/>
          </a:p>
          <a:p>
            <a:pPr marL="0" lvl="0" indent="0" algn="l" rtl="0">
              <a:spcBef>
                <a:spcPts val="1600"/>
              </a:spcBef>
              <a:spcAft>
                <a:spcPts val="0"/>
              </a:spcAft>
              <a:buNone/>
            </a:pPr>
            <a:r>
              <a:rPr lang="en" b="1" dirty="0"/>
              <a:t>SPRING</a:t>
            </a:r>
            <a:endParaRPr b="1" dirty="0"/>
          </a:p>
          <a:p>
            <a:pPr marL="457200" lvl="0" indent="-342900" algn="l" rtl="0">
              <a:spcBef>
                <a:spcPts val="1600"/>
              </a:spcBef>
              <a:spcAft>
                <a:spcPts val="0"/>
              </a:spcAft>
              <a:buSzPts val="1800"/>
              <a:buChar char="●"/>
            </a:pPr>
            <a:r>
              <a:rPr lang="en" dirty="0"/>
              <a:t>LDT 525 - </a:t>
            </a:r>
            <a:r>
              <a:rPr lang="en" b="1" dirty="0"/>
              <a:t>Mixed Reality, Virtual Worlds and Future Learning</a:t>
            </a:r>
            <a:endParaRPr b="1" dirty="0"/>
          </a:p>
          <a:p>
            <a:pPr marL="457200" lvl="0" indent="-342900" algn="l" rtl="0">
              <a:spcBef>
                <a:spcPts val="0"/>
              </a:spcBef>
              <a:spcAft>
                <a:spcPts val="0"/>
              </a:spcAft>
              <a:buSzPts val="1800"/>
              <a:buChar char="●"/>
            </a:pPr>
            <a:r>
              <a:rPr lang="en" dirty="0"/>
              <a:t>LDT 544 - </a:t>
            </a:r>
            <a:r>
              <a:rPr lang="en" b="1" dirty="0"/>
              <a:t>Instructional Design</a:t>
            </a:r>
            <a:endParaRPr b="1" dirty="0"/>
          </a:p>
          <a:p>
            <a:pPr marL="0" lvl="0" indent="0" algn="l" rtl="0">
              <a:spcBef>
                <a:spcPts val="1600"/>
              </a:spcBef>
              <a:spcAft>
                <a:spcPts val="1600"/>
              </a:spcAft>
              <a:buNone/>
            </a:pPr>
            <a:r>
              <a:rPr lang="en-US" sz="1600" dirty="0" smtClean="0">
                <a:solidFill>
                  <a:srgbClr val="0070C0"/>
                </a:solidFill>
              </a:rPr>
              <a:t>Enroll in LDT 596 (Consciousness hacking) if you can’t add any of the above courses due to schedule conflict. 596 is asynchronous and offered in both semesters.</a:t>
            </a:r>
            <a:endParaRPr sz="1600" dirty="0">
              <a:solidFill>
                <a:srgbClr val="0070C0"/>
              </a:solidFill>
            </a:endParaRPr>
          </a:p>
        </p:txBody>
      </p:sp>
    </p:spTree>
    <p:extLst>
      <p:ext uri="{BB962C8B-B14F-4D97-AF65-F5344CB8AC3E}">
        <p14:creationId xmlns:p14="http://schemas.microsoft.com/office/powerpoint/2010/main" val="42979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540: Educational Technology</a:t>
            </a:r>
            <a:endParaRPr/>
          </a:p>
        </p:txBody>
      </p:sp>
      <p:sp>
        <p:nvSpPr>
          <p:cNvPr id="101" name="Google Shape;101;p18"/>
          <p:cNvSpPr txBox="1">
            <a:spLocks noGrp="1"/>
          </p:cNvSpPr>
          <p:nvPr>
            <p:ph type="body" idx="1"/>
          </p:nvPr>
        </p:nvSpPr>
        <p:spPr>
          <a:xfrm>
            <a:off x="311700" y="1101575"/>
            <a:ext cx="8520600" cy="37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Overview</a:t>
            </a:r>
            <a:endParaRPr b="1"/>
          </a:p>
          <a:p>
            <a:pPr marL="0" lvl="0" indent="0" algn="l" rtl="0">
              <a:spcBef>
                <a:spcPts val="1600"/>
              </a:spcBef>
              <a:spcAft>
                <a:spcPts val="0"/>
              </a:spcAft>
              <a:buNone/>
            </a:pPr>
            <a:r>
              <a:rPr lang="en"/>
              <a:t>This course provides an introduction to the field of Educational Technology and Instructional Design.  It provides practice at analyzing situations in which there is a need for improved performance and gathering data to design a solution. </a:t>
            </a:r>
            <a:endParaRPr/>
          </a:p>
          <a:p>
            <a:pPr marL="45720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sp>
        <p:nvSpPr>
          <p:cNvPr id="102" name="Google Shape;102;p18"/>
          <p:cNvSpPr txBox="1"/>
          <p:nvPr/>
        </p:nvSpPr>
        <p:spPr>
          <a:xfrm>
            <a:off x="311700" y="3027275"/>
            <a:ext cx="8520600" cy="18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Open Sans"/>
                <a:ea typeface="Open Sans"/>
                <a:cs typeface="Open Sans"/>
                <a:sym typeface="Open Sans"/>
              </a:rPr>
              <a:t>Recent examples of student topics:</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solidFill>
                  <a:schemeClr val="dk2"/>
                </a:solidFill>
                <a:latin typeface="Open Sans"/>
                <a:ea typeface="Open Sans"/>
                <a:cs typeface="Open Sans"/>
                <a:sym typeface="Open Sans"/>
              </a:rPr>
              <a:t>Social workers are late turning in their weekly case notes</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solidFill>
                  <a:schemeClr val="dk2"/>
                </a:solidFill>
                <a:latin typeface="Open Sans"/>
                <a:ea typeface="Open Sans"/>
                <a:cs typeface="Open Sans"/>
                <a:sym typeface="Open Sans"/>
              </a:rPr>
              <a:t>Faculty need to create accessible documents for their courses</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solidFill>
                  <a:schemeClr val="dk2"/>
                </a:solidFill>
                <a:latin typeface="Open Sans"/>
                <a:ea typeface="Open Sans"/>
                <a:cs typeface="Open Sans"/>
                <a:sym typeface="Open Sans"/>
              </a:rPr>
              <a:t>Substitute teachers are making too many errors during safety drills</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solidFill>
                  <a:schemeClr val="dk2"/>
                </a:solidFill>
                <a:latin typeface="Open Sans"/>
                <a:ea typeface="Open Sans"/>
                <a:cs typeface="Open Sans"/>
                <a:sym typeface="Open Sans"/>
              </a:rPr>
              <a:t>Students in the Maker Lab are wasting the 3D printing filament </a:t>
            </a:r>
            <a:endParaRPr sz="1800">
              <a:solidFill>
                <a:schemeClr val="dk2"/>
              </a:solidFill>
              <a:latin typeface="Open Sans"/>
              <a:ea typeface="Open Sans"/>
              <a:cs typeface="Open Sans"/>
              <a:sym typeface="Open Sans"/>
            </a:endParaRPr>
          </a:p>
          <a:p>
            <a:pPr marL="457200" lvl="0" indent="-342900" algn="l"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Roommates consistently leave the apartment a mess</a:t>
            </a:r>
            <a:endParaRPr sz="1800">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0565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540: Educational Technology</a:t>
            </a:r>
            <a:endParaRPr/>
          </a:p>
        </p:txBody>
      </p:sp>
      <p:sp>
        <p:nvSpPr>
          <p:cNvPr id="108" name="Google Shape;108;p19"/>
          <p:cNvSpPr txBox="1">
            <a:spLocks noGrp="1"/>
          </p:cNvSpPr>
          <p:nvPr>
            <p:ph type="body" idx="1"/>
          </p:nvPr>
        </p:nvSpPr>
        <p:spPr>
          <a:xfrm>
            <a:off x="311700" y="1074175"/>
            <a:ext cx="8520600" cy="38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Projects</a:t>
            </a:r>
            <a:endParaRPr b="1"/>
          </a:p>
          <a:p>
            <a:pPr marL="457200" lvl="0" indent="-342900" algn="l" rtl="0">
              <a:spcBef>
                <a:spcPts val="1600"/>
              </a:spcBef>
              <a:spcAft>
                <a:spcPts val="0"/>
              </a:spcAft>
              <a:buSzPts val="1800"/>
              <a:buChar char="●"/>
            </a:pPr>
            <a:r>
              <a:rPr lang="en" b="1"/>
              <a:t>Performance Analysis:</a:t>
            </a:r>
            <a:r>
              <a:rPr lang="en"/>
              <a:t> Analyze a real performance problem chosen from the student’s work or personal life</a:t>
            </a:r>
            <a:endParaRPr/>
          </a:p>
          <a:p>
            <a:pPr marL="914400" lvl="1" indent="-317500" algn="l" rtl="0">
              <a:spcBef>
                <a:spcPts val="0"/>
              </a:spcBef>
              <a:spcAft>
                <a:spcPts val="0"/>
              </a:spcAft>
              <a:buSzPts val="1400"/>
              <a:buChar char="○"/>
            </a:pPr>
            <a:r>
              <a:rPr lang="en"/>
              <a:t>Examine data or gather new data through interviews, observations, or simple surveys</a:t>
            </a:r>
            <a:endParaRPr/>
          </a:p>
          <a:p>
            <a:pPr marL="914400" lvl="1" indent="-317500" algn="l" rtl="0">
              <a:spcBef>
                <a:spcPts val="0"/>
              </a:spcBef>
              <a:spcAft>
                <a:spcPts val="0"/>
              </a:spcAft>
              <a:buSzPts val="1400"/>
              <a:buChar char="○"/>
            </a:pPr>
            <a:r>
              <a:rPr lang="en"/>
              <a:t>Write a report with recommendations about how to solve the problem, detailing a solution system that may include training and information support, plus non-training interventions (e.g., proper incentives, improved tools or supervisor support, etc.)</a:t>
            </a:r>
            <a:endParaRPr/>
          </a:p>
          <a:p>
            <a:pPr marL="457200" lvl="0" indent="-342900" algn="l" rtl="0">
              <a:spcBef>
                <a:spcPts val="0"/>
              </a:spcBef>
              <a:spcAft>
                <a:spcPts val="0"/>
              </a:spcAft>
              <a:buSzPts val="1800"/>
              <a:buChar char="●"/>
            </a:pPr>
            <a:r>
              <a:rPr lang="en" b="1"/>
              <a:t>Job Aid:</a:t>
            </a:r>
            <a:r>
              <a:rPr lang="en"/>
              <a:t> Design a visual guide to address the performance problem identified during the analysis</a:t>
            </a:r>
            <a:endParaRPr/>
          </a:p>
          <a:p>
            <a:pPr marL="914400" lvl="1" indent="-317500" algn="l" rtl="0">
              <a:spcBef>
                <a:spcPts val="0"/>
              </a:spcBef>
              <a:spcAft>
                <a:spcPts val="0"/>
              </a:spcAft>
              <a:buSzPts val="1400"/>
              <a:buChar char="○"/>
            </a:pPr>
            <a:r>
              <a:rPr lang="en"/>
              <a:t>Design a prototype, test with real audience members or classmates, refine the design</a:t>
            </a:r>
            <a:endParaRPr/>
          </a:p>
          <a:p>
            <a:pPr marL="914400" lvl="1" indent="-317500" algn="l" rtl="0">
              <a:spcBef>
                <a:spcPts val="0"/>
              </a:spcBef>
              <a:spcAft>
                <a:spcPts val="0"/>
              </a:spcAft>
              <a:buSzPts val="1400"/>
              <a:buChar char="○"/>
            </a:pPr>
            <a:r>
              <a:rPr lang="en"/>
              <a:t>Write a report detailing the design rationale, prototype methods and findings, and recommendations for implementation</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LDT 540</a:t>
            </a:r>
            <a:endParaRPr/>
          </a:p>
        </p:txBody>
      </p:sp>
      <p:sp>
        <p:nvSpPr>
          <p:cNvPr id="114" name="Google Shape;114;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Example Job Aid</a:t>
            </a:r>
            <a:endParaRPr/>
          </a:p>
        </p:txBody>
      </p:sp>
      <p:pic>
        <p:nvPicPr>
          <p:cNvPr id="115" name="Google Shape;115;p20"/>
          <p:cNvPicPr preferRelativeResize="0"/>
          <p:nvPr/>
        </p:nvPicPr>
        <p:blipFill>
          <a:blip r:embed="rId3">
            <a:alphaModFix/>
          </a:blip>
          <a:stretch>
            <a:fillRect/>
          </a:stretch>
        </p:blipFill>
        <p:spPr>
          <a:xfrm>
            <a:off x="3965525" y="675601"/>
            <a:ext cx="2591274" cy="3711224"/>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1141</Words>
  <Application>Microsoft Office PowerPoint</Application>
  <PresentationFormat>On-screen Show (16:9)</PresentationFormat>
  <Paragraphs>135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Open Sans</vt:lpstr>
      <vt:lpstr>Arial</vt:lpstr>
      <vt:lpstr>PT Sans Narrow</vt:lpstr>
      <vt:lpstr>Tropic</vt:lpstr>
      <vt:lpstr>Minoring in LDT</vt:lpstr>
      <vt:lpstr>What is LDT?</vt:lpstr>
      <vt:lpstr>LDT...</vt:lpstr>
      <vt:lpstr>All Online but with Live Zoom Meetings</vt:lpstr>
      <vt:lpstr>The LDT Minor</vt:lpstr>
      <vt:lpstr>Course Schedule </vt:lpstr>
      <vt:lpstr>LDT 540: Educational Technology</vt:lpstr>
      <vt:lpstr>LDT 540: Educational Technology</vt:lpstr>
      <vt:lpstr>LDT 540</vt:lpstr>
      <vt:lpstr>LDT 540: Educational Technology</vt:lpstr>
      <vt:lpstr>LDT 544: Instructional Design</vt:lpstr>
      <vt:lpstr>LDT 544: Instructional Design </vt:lpstr>
      <vt:lpstr>LDT 544: Instructional Design </vt:lpstr>
      <vt:lpstr>LDT 515: Games, Play &amp; Learning</vt:lpstr>
      <vt:lpstr>LDT 515: Games, Play &amp; Learning </vt:lpstr>
      <vt:lpstr>LDT 515: Games, Play &amp; Learning </vt:lpstr>
      <vt:lpstr>LDT 525: Mixed Reality, Virtual Worlds</vt:lpstr>
      <vt:lpstr>LDT 525: Mixed Reality, Virtual Worlds </vt:lpstr>
      <vt:lpstr>LDT 525: Mixed Reality, Virtual Worlds </vt:lpstr>
      <vt:lpstr>LDT 561: Advanced Multimedia Design</vt:lpstr>
      <vt:lpstr>LDT 561</vt:lpstr>
      <vt:lpstr>LDT 561</vt:lpstr>
      <vt:lpstr>LDT 561: Advanced Multimedia Design </vt:lpstr>
      <vt:lpstr>A Side Effect for Undergrads...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Minoring in LDT</dc:title>
  <dc:creator>Minjuan Wang</dc:creator>
  <cp:lastModifiedBy>Minjuan Wang</cp:lastModifiedBy>
  <cp:revision>4</cp:revision>
  <dcterms:modified xsi:type="dcterms:W3CDTF">2021-08-14T20:12:18Z</dcterms:modified>
</cp:coreProperties>
</file>